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5" r:id="rId6"/>
    <p:sldId id="318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21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6" autoAdjust="0"/>
    <p:restoredTop sz="95388" autoAdjust="0"/>
  </p:normalViewPr>
  <p:slideViewPr>
    <p:cSldViewPr snapToGrid="0">
      <p:cViewPr varScale="1">
        <p:scale>
          <a:sx n="148" d="100"/>
          <a:sy n="148" d="100"/>
        </p:scale>
        <p:origin x="84" y="280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1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comparing, This means that adding an index can make your work more efficient hundreds of times if in a very large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39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7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2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6.tmp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10" Type="http://schemas.openxmlformats.org/officeDocument/2006/relationships/image" Target="../media/image36.tmp"/><Relationship Id="rId4" Type="http://schemas.openxmlformats.org/officeDocument/2006/relationships/image" Target="../media/image27.tmp"/><Relationship Id="rId9" Type="http://schemas.openxmlformats.org/officeDocument/2006/relationships/image" Target="../media/image3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35605"/>
            <a:ext cx="5674360" cy="2433538"/>
          </a:xfrm>
        </p:spPr>
        <p:txBody>
          <a:bodyPr/>
          <a:lstStyle/>
          <a:p>
            <a:r>
              <a:rPr lang="en-US" sz="4800" dirty="0">
                <a:latin typeface="Arial"/>
                <a:cs typeface="Arial"/>
              </a:rPr>
              <a:t>UK-ACCIDENT DATASET ANALYSIS</a:t>
            </a:r>
            <a:r>
              <a:rPr lang="en-US" sz="2400" b="0" dirty="0">
                <a:latin typeface="Arial"/>
                <a:cs typeface="Arial"/>
              </a:rPr>
              <a:t>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C0E19-660B-B8B2-2ECA-2575AD0FB61A}"/>
              </a:ext>
            </a:extLst>
          </p:cNvPr>
          <p:cNvSpPr txBox="1"/>
          <p:nvPr/>
        </p:nvSpPr>
        <p:spPr>
          <a:xfrm>
            <a:off x="7125037" y="4606249"/>
            <a:ext cx="34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Haichuan</a:t>
            </a:r>
            <a:r>
              <a:rPr lang="en-US" altLang="zh-CN" dirty="0">
                <a:solidFill>
                  <a:schemeClr val="bg1"/>
                </a:solidFill>
              </a:rPr>
              <a:t> Zhao &amp; Lixin 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94D1E-FB55-6356-4A81-3DD96DFC43D0}"/>
              </a:ext>
            </a:extLst>
          </p:cNvPr>
          <p:cNvSpPr txBox="1"/>
          <p:nvPr/>
        </p:nvSpPr>
        <p:spPr>
          <a:xfrm>
            <a:off x="7125037" y="5137729"/>
            <a:ext cx="34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2024-04-09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</a:t>
            </a:r>
            <a:r>
              <a:rPr lang="en-US" altLang="zh-CN" dirty="0"/>
              <a:t>ETL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0DF692-0304-B85B-3798-BF38F011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37721"/>
            <a:ext cx="6070912" cy="181619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3C0BFAB-C9B7-8C42-9D60-F7B5DAF8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895924"/>
            <a:ext cx="7086964" cy="3035456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3C6C7A0-293B-41E9-5D9F-65EFD9CC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30" y="2138215"/>
            <a:ext cx="6667843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33ADBD-0E03-B045-9C91-4978DA2B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238823"/>
          </a:xfrm>
        </p:spPr>
        <p:txBody>
          <a:bodyPr/>
          <a:lstStyle/>
          <a:p>
            <a:r>
              <a:rPr lang="en-CA" dirty="0"/>
              <a:t>SELECT STAMENT</a:t>
            </a:r>
            <a:br>
              <a:rPr lang="en-CA" dirty="0"/>
            </a:br>
            <a:endParaRPr lang="en-US" dirty="0"/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E2EE9-8C0A-B540-53CF-F20A273E2A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52574" y="365125"/>
            <a:ext cx="4780384" cy="6492875"/>
          </a:xfr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F6CE8A-7371-4AEF-048C-B25A44BD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statement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CA2E4F7-8E7E-E40B-5D0F-E74864BC74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590550"/>
            <a:ext cx="4589550" cy="6267450"/>
          </a:xfr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C1A1D4A-4F8D-2C68-305B-13D366E6BD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546361" y="434225"/>
            <a:ext cx="5006415" cy="6108243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FCB2BE8-0C54-B33A-583F-B1665916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CTE </a:t>
            </a:r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4D444B-8141-4A6E-6324-DD24E457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view2018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EEC70F7-042A-A2D0-4708-95A065A861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325849" y="373990"/>
            <a:ext cx="5215313" cy="6168478"/>
          </a:xfr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F6CE8A-7371-4AEF-048C-B25A44BD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view2019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E34E12-4F09-A743-9A91-4FE959F829B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16184" y="365125"/>
            <a:ext cx="5636301" cy="6127750"/>
          </a:xfrm>
        </p:spPr>
      </p:pic>
    </p:spTree>
    <p:extLst>
      <p:ext uri="{BB962C8B-B14F-4D97-AF65-F5344CB8AC3E}">
        <p14:creationId xmlns:p14="http://schemas.microsoft.com/office/powerpoint/2010/main" val="423577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9ACC3F-B78F-BBA9-7725-3772C913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Methods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AD5B475-DD2B-045C-303F-F5D588D11F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16184" y="446312"/>
            <a:ext cx="6235908" cy="60961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8CC1D-6833-75E7-438F-F7E3F84B0EA4}"/>
              </a:ext>
            </a:extLst>
          </p:cNvPr>
          <p:cNvSpPr txBox="1"/>
          <p:nvPr/>
        </p:nvSpPr>
        <p:spPr>
          <a:xfrm>
            <a:off x="1094282" y="2188564"/>
            <a:ext cx="4047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I wanted to chase the number of casualties for the entire month of January 2018. Looking through the charts, I see that the highest point of casualties was January 20, 2018, when the number of casualties was at 12 people.</a:t>
            </a:r>
          </a:p>
        </p:txBody>
      </p:sp>
    </p:spTree>
    <p:extLst>
      <p:ext uri="{BB962C8B-B14F-4D97-AF65-F5344CB8AC3E}">
        <p14:creationId xmlns:p14="http://schemas.microsoft.com/office/powerpoint/2010/main" val="65777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221C-EE05-DBEF-BEB7-7F33D6D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86F329-F947-A7D6-317F-4515AB14E9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57993" y="365124"/>
            <a:ext cx="8219607" cy="6177343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41920-1709-8C22-2FB7-450CF3CE5A3F}"/>
              </a:ext>
            </a:extLst>
          </p:cNvPr>
          <p:cNvSpPr txBox="1"/>
          <p:nvPr/>
        </p:nvSpPr>
        <p:spPr>
          <a:xfrm>
            <a:off x="314793" y="1968587"/>
            <a:ext cx="25783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I set up index on accident table date column,  we can see the actual time = 0.162</a:t>
            </a:r>
          </a:p>
          <a:p>
            <a:r>
              <a:rPr lang="en-US" sz="2800" dirty="0"/>
              <a:t>The Execution Time is 14.915ms</a:t>
            </a:r>
          </a:p>
        </p:txBody>
      </p:sp>
    </p:spTree>
    <p:extLst>
      <p:ext uri="{BB962C8B-B14F-4D97-AF65-F5344CB8AC3E}">
        <p14:creationId xmlns:p14="http://schemas.microsoft.com/office/powerpoint/2010/main" val="245621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8C95B-E200-9C18-185C-44218CAA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Index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35B8E9C-23B1-8F67-7F82-9FA81DB277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302177" y="186178"/>
            <a:ext cx="7615003" cy="65444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B32C1-D336-E431-8057-C33341544562}"/>
              </a:ext>
            </a:extLst>
          </p:cNvPr>
          <p:cNvSpPr txBox="1"/>
          <p:nvPr/>
        </p:nvSpPr>
        <p:spPr>
          <a:xfrm>
            <a:off x="329784" y="2068643"/>
            <a:ext cx="3582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I drop index on accident table date column,  we can see the actual time = 2.258</a:t>
            </a:r>
          </a:p>
          <a:p>
            <a:r>
              <a:rPr lang="en-US" sz="2800" dirty="0"/>
              <a:t>The Execution Time is 215.403ms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19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E7161-929F-D373-6662-950B450A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24570"/>
            <a:ext cx="5181600" cy="3128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Road Safety Data - data.gov.uk</a:t>
            </a:r>
          </a:p>
          <a:p>
            <a:pPr marL="1028700" lvl="1" indent="-342900"/>
            <a:r>
              <a:rPr lang="en-US" dirty="0"/>
              <a:t>https://www.data.gov.uk/dataset/cb7ae6f0-4be6-4935-9277-47e5ce24a11f/road-safety-data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343EEC6-686A-0215-0A48-A295A12F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8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E7161-929F-D373-6662-950B450A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24570"/>
            <a:ext cx="5181600" cy="3128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– Lixin</a:t>
            </a:r>
          </a:p>
          <a:p>
            <a:pPr marL="1028700" lvl="1" indent="-342900"/>
            <a:r>
              <a:rPr lang="en-US" dirty="0"/>
              <a:t>EDA</a:t>
            </a:r>
          </a:p>
          <a:p>
            <a:pPr marL="1028700" lvl="1" indent="-342900"/>
            <a:r>
              <a:rPr lang="en-US" dirty="0"/>
              <a:t>ERD</a:t>
            </a:r>
          </a:p>
          <a:p>
            <a:pPr marL="1028700" lvl="1" indent="-342900"/>
            <a:r>
              <a:rPr lang="en-US" dirty="0"/>
              <a:t>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SQL – </a:t>
            </a:r>
            <a:r>
              <a:rPr lang="en-US" dirty="0" err="1"/>
              <a:t>Haichuan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343EEC6-686A-0215-0A48-A295A12F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06D63-4D49-C0ED-4911-1A143C978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704" y="4172990"/>
            <a:ext cx="6233375" cy="888408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altLang="zh-CN" dirty="0"/>
              <a:t>itHub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dirty="0"/>
              <a:t>https://github.com/lixinli0936/INTF4001_Final_Project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27E3C3-51BB-68CA-55CA-75BF1CB35A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29481" t="20388" r="46045" b="60340"/>
          <a:stretch/>
        </p:blipFill>
        <p:spPr>
          <a:xfrm>
            <a:off x="2059422" y="1769194"/>
            <a:ext cx="2592968" cy="1084333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B6800-9AD0-7561-5BEA-53C306B7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83" t="20913" r="46177" b="60051"/>
          <a:stretch/>
        </p:blipFill>
        <p:spPr>
          <a:xfrm>
            <a:off x="2123629" y="3962088"/>
            <a:ext cx="2524715" cy="1084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547242-CE59-3174-6E8E-AB5D73A89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57" t="20558" r="46404" b="60974"/>
          <a:stretch/>
        </p:blipFill>
        <p:spPr>
          <a:xfrm>
            <a:off x="2123629" y="2859596"/>
            <a:ext cx="2524715" cy="105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39939-4D36-A8C5-8A6E-FA585715D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644" y="3252221"/>
            <a:ext cx="4121362" cy="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2E3ACE1-008F-A6F5-7B26-C08BDBCF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74" y="1600184"/>
            <a:ext cx="7467984" cy="229881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CE83010-B945-9EC7-4388-5E70C7A5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12" y="1900711"/>
            <a:ext cx="9398483" cy="417851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D29ECCA-D57E-493F-1B04-987B22B9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274" y="2103540"/>
            <a:ext cx="2851297" cy="17209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17EA78-9443-7731-F8E4-C0EA29232318}"/>
              </a:ext>
            </a:extLst>
          </p:cNvPr>
          <p:cNvSpPr>
            <a:spLocks/>
          </p:cNvSpPr>
          <p:nvPr/>
        </p:nvSpPr>
        <p:spPr>
          <a:xfrm>
            <a:off x="3039413" y="2456888"/>
            <a:ext cx="884349" cy="3592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8E1F7E-FBD2-F80C-3F7E-C7BD382FF8C1}"/>
              </a:ext>
            </a:extLst>
          </p:cNvPr>
          <p:cNvSpPr>
            <a:spLocks/>
          </p:cNvSpPr>
          <p:nvPr/>
        </p:nvSpPr>
        <p:spPr>
          <a:xfrm>
            <a:off x="3039413" y="2988953"/>
            <a:ext cx="884349" cy="214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EDA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27E3C3-51BB-68CA-55CA-75BF1CB35A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 rotWithShape="1">
          <a:blip r:embed="rId3"/>
          <a:srcRect l="29481" t="20388" r="46045" b="60340"/>
          <a:stretch/>
        </p:blipFill>
        <p:spPr>
          <a:xfrm>
            <a:off x="2174997" y="2358759"/>
            <a:ext cx="2592968" cy="1084333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B6800-9AD0-7561-5BEA-53C306B7D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30283" t="20913" r="46177" b="60051"/>
          <a:stretch/>
        </p:blipFill>
        <p:spPr>
          <a:xfrm>
            <a:off x="2259187" y="3657857"/>
            <a:ext cx="2524715" cy="1084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547242-CE59-3174-6E8E-AB5D73A89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30057" t="20558" r="46404" b="60974"/>
          <a:stretch/>
        </p:blipFill>
        <p:spPr>
          <a:xfrm>
            <a:off x="2238202" y="4914491"/>
            <a:ext cx="2524715" cy="105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39939-4D36-A8C5-8A6E-FA585715D6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005" y="1865093"/>
            <a:ext cx="4121362" cy="266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5919D-2100-B7F0-347B-A89051B140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614" y="1573901"/>
            <a:ext cx="676360" cy="294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6DEA4-38AE-6166-2CFF-164C236867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10" y="2151863"/>
            <a:ext cx="711237" cy="234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6D8A7-7F17-1A30-AD26-8BA7A42A7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511" y="3406528"/>
            <a:ext cx="666784" cy="215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5EE2F-EB71-9A81-4693-E1B1EE063C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1695" y="4687086"/>
            <a:ext cx="577880" cy="2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34D760C-396C-C3B9-C669-2103EE8F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9" y="1627684"/>
            <a:ext cx="12192000" cy="2703683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6ADDEA2-968E-C167-2220-33ED2AF1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4" y="328522"/>
            <a:ext cx="530098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DE46B-2690-1E4C-3040-1766E2DD6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32" y="1916876"/>
            <a:ext cx="12192000" cy="1197012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26B440-3531-382A-0CAA-0010BB7CF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90" y="2176125"/>
            <a:ext cx="294020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6E32B0-5431-30BF-BBF8-24E42A4E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79" y="1542822"/>
            <a:ext cx="6464632" cy="450873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1D4C56-7C43-E12F-81BE-203D1CB1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93" y="1804445"/>
            <a:ext cx="5124713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</a:t>
            </a:r>
            <a:r>
              <a:rPr lang="en-US" altLang="zh-CN" dirty="0"/>
              <a:t>RD</a:t>
            </a:r>
            <a:endParaRPr lang="en-US" dirty="0"/>
          </a:p>
        </p:txBody>
      </p:sp>
      <p:pic>
        <p:nvPicPr>
          <p:cNvPr id="11" name="Picture 10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2A1945DD-825D-1F82-2BBC-42DF248A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79" y="1481070"/>
            <a:ext cx="9861171" cy="51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</a:t>
            </a:r>
            <a:r>
              <a:rPr lang="en-US" altLang="zh-CN" dirty="0"/>
              <a:t>RD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5CF264-29FF-3896-A3F2-7039745E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78" y="64737"/>
            <a:ext cx="5866199" cy="68580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30CC9A3-DA10-33A8-33A1-86963D69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9" y="64737"/>
            <a:ext cx="523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162</TotalTime>
  <Words>239</Words>
  <Application>Microsoft Office PowerPoint</Application>
  <PresentationFormat>Widescreen</PresentationFormat>
  <Paragraphs>55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Custom</vt:lpstr>
      <vt:lpstr>UK-ACCIDENT DATASET ANALYSIS </vt:lpstr>
      <vt:lpstr>Outline</vt:lpstr>
      <vt:lpstr>Data - EDA</vt:lpstr>
      <vt:lpstr>Data - EDA</vt:lpstr>
      <vt:lpstr>Data – EDA</vt:lpstr>
      <vt:lpstr>Data - EDA</vt:lpstr>
      <vt:lpstr>Data - EDA</vt:lpstr>
      <vt:lpstr>Data - ERD</vt:lpstr>
      <vt:lpstr>Data - ERD</vt:lpstr>
      <vt:lpstr>Data - ETL</vt:lpstr>
      <vt:lpstr>SELECT STAMENT </vt:lpstr>
      <vt:lpstr>View statement</vt:lpstr>
      <vt:lpstr>CTE </vt:lpstr>
      <vt:lpstr>Materialized view2018</vt:lpstr>
      <vt:lpstr>Materialized view2019</vt:lpstr>
      <vt:lpstr>Graphical Methods</vt:lpstr>
      <vt:lpstr>Index</vt:lpstr>
      <vt:lpstr>Without Index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UK-ACCIDENT DATASET ANALYSIS</dc:title>
  <dc:creator>Zhao,Haichuan</dc:creator>
  <cp:lastModifiedBy>Li,Lixin</cp:lastModifiedBy>
  <cp:revision>3</cp:revision>
  <dcterms:created xsi:type="dcterms:W3CDTF">2024-04-08T03:14:36Z</dcterms:created>
  <dcterms:modified xsi:type="dcterms:W3CDTF">2024-04-08T17:31:50Z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